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327" r:id="rId4"/>
    <p:sldId id="262" r:id="rId5"/>
    <p:sldId id="266" r:id="rId6"/>
    <p:sldId id="263" r:id="rId7"/>
    <p:sldId id="264" r:id="rId8"/>
    <p:sldId id="328" r:id="rId9"/>
    <p:sldId id="265" r:id="rId10"/>
    <p:sldId id="267" r:id="rId11"/>
    <p:sldId id="268" r:id="rId12"/>
    <p:sldId id="269" r:id="rId13"/>
    <p:sldId id="271" r:id="rId14"/>
    <p:sldId id="326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330" r:id="rId23"/>
    <p:sldId id="280" r:id="rId24"/>
    <p:sldId id="281" r:id="rId25"/>
    <p:sldId id="282" r:id="rId26"/>
    <p:sldId id="283" r:id="rId27"/>
    <p:sldId id="284" r:id="rId28"/>
    <p:sldId id="285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6/30/2017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2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98463" y="0"/>
            <a:ext cx="8229600" cy="1143000"/>
          </a:xfrm>
        </p:spPr>
        <p:txBody>
          <a:bodyPr/>
          <a:lstStyle/>
          <a:p>
            <a:r>
              <a:rPr lang="en-US" dirty="0"/>
              <a:t>Data Encryption Standard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33528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The data encryption standard</a:t>
            </a:r>
            <a:r>
              <a:rPr lang="en-US" sz="2000" dirty="0" smtClean="0"/>
              <a:t>.</a:t>
            </a:r>
          </a:p>
          <a:p>
            <a:pPr marL="514350" indent="-514350">
              <a:buAutoNum type="alphaLcParenBoth"/>
            </a:pPr>
            <a:r>
              <a:rPr lang="en-US" sz="2000" dirty="0" smtClean="0"/>
              <a:t>General </a:t>
            </a:r>
            <a:r>
              <a:rPr lang="en-US" sz="2000" dirty="0"/>
              <a:t>outline</a:t>
            </a:r>
            <a:r>
              <a:rPr lang="en-US" sz="2000" dirty="0" smtClean="0"/>
              <a:t>.</a:t>
            </a:r>
          </a:p>
          <a:p>
            <a:pPr marL="514350" indent="-514350">
              <a:buAutoNum type="alphaLcParenBoth"/>
            </a:pPr>
            <a:r>
              <a:rPr lang="en-US" sz="2000" dirty="0" smtClean="0"/>
              <a:t> </a:t>
            </a:r>
            <a:r>
              <a:rPr lang="en-US" sz="2000" dirty="0"/>
              <a:t>Detail of one iteration.  </a:t>
            </a:r>
          </a:p>
        </p:txBody>
      </p:sp>
      <p:pic>
        <p:nvPicPr>
          <p:cNvPr id="16388" name="Picture 4" descr="8-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667000"/>
            <a:ext cx="5351463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67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Triple DES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(a)</a:t>
            </a:r>
            <a:r>
              <a:rPr lang="en-US" dirty="0"/>
              <a:t> Triple encryption using DES. </a:t>
            </a:r>
            <a:r>
              <a:rPr lang="en-US" dirty="0" smtClean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b)</a:t>
            </a:r>
            <a:r>
              <a:rPr lang="en-US" dirty="0"/>
              <a:t> Decryption.</a:t>
            </a:r>
          </a:p>
        </p:txBody>
      </p:sp>
      <p:pic>
        <p:nvPicPr>
          <p:cNvPr id="17412" name="Picture 4" descr="8-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813050"/>
            <a:ext cx="8181975" cy="125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67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AES – The Advanced Encryption Standard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38150" y="1466850"/>
            <a:ext cx="8705850" cy="5086350"/>
          </a:xfrm>
        </p:spPr>
        <p:txBody>
          <a:bodyPr/>
          <a:lstStyle/>
          <a:p>
            <a:pPr marL="457200" indent="-457200" algn="l"/>
            <a:r>
              <a:rPr lang="en-US" sz="2800"/>
              <a:t>Rules for AES proposals</a:t>
            </a:r>
          </a:p>
          <a:p>
            <a:pPr marL="457200" indent="-457200" algn="l">
              <a:buFontTx/>
              <a:buAutoNum type="arabicPeriod"/>
            </a:pPr>
            <a:r>
              <a:rPr lang="en-US" sz="2800"/>
              <a:t>The algorithm must be a symmetric block cipher.</a:t>
            </a:r>
          </a:p>
          <a:p>
            <a:pPr marL="457200" indent="-457200" algn="l">
              <a:buFontTx/>
              <a:buAutoNum type="arabicPeriod"/>
            </a:pPr>
            <a:r>
              <a:rPr lang="en-US" sz="2800"/>
              <a:t>The full design must be public.</a:t>
            </a:r>
          </a:p>
          <a:p>
            <a:pPr marL="457200" indent="-457200" algn="l">
              <a:buFontTx/>
              <a:buAutoNum type="arabicPeriod"/>
            </a:pPr>
            <a:r>
              <a:rPr lang="en-US" sz="2800"/>
              <a:t>Key lengths of 128, 192, and 256 bits supported.</a:t>
            </a:r>
          </a:p>
          <a:p>
            <a:pPr marL="457200" indent="-457200" algn="l">
              <a:buFontTx/>
              <a:buAutoNum type="arabicPeriod"/>
            </a:pPr>
            <a:r>
              <a:rPr lang="en-US" sz="2800"/>
              <a:t>Both software and hardware implementations required</a:t>
            </a:r>
          </a:p>
          <a:p>
            <a:pPr marL="457200" indent="-457200" algn="l">
              <a:buFontTx/>
              <a:buAutoNum type="arabicPeriod"/>
            </a:pPr>
            <a:r>
              <a:rPr lang="en-US" sz="2800"/>
              <a:t>The algorithm must be public or licensed on nondiscriminatory terms.</a:t>
            </a:r>
          </a:p>
        </p:txBody>
      </p:sp>
    </p:spTree>
    <p:extLst>
      <p:ext uri="{BB962C8B-B14F-4D97-AF65-F5344CB8AC3E}">
        <p14:creationId xmlns:p14="http://schemas.microsoft.com/office/powerpoint/2010/main" val="2121260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Creating of the </a:t>
            </a:r>
            <a:r>
              <a:rPr lang="en-US" i="1"/>
              <a:t>state</a:t>
            </a:r>
            <a:r>
              <a:rPr lang="en-US"/>
              <a:t> and </a:t>
            </a:r>
            <a:r>
              <a:rPr lang="en-US" i="1"/>
              <a:t>rk</a:t>
            </a:r>
            <a:r>
              <a:rPr lang="en-US"/>
              <a:t> arrays.</a:t>
            </a:r>
          </a:p>
        </p:txBody>
      </p:sp>
      <p:pic>
        <p:nvPicPr>
          <p:cNvPr id="20484" name="Picture 4" descr="8-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7775575" cy="26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4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CIPHER Modes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81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Electronic Code Book Mode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plaintext of a file encrypted as 16 DES blocks.</a:t>
            </a:r>
          </a:p>
        </p:txBody>
      </p:sp>
      <p:pic>
        <p:nvPicPr>
          <p:cNvPr id="21508" name="Picture 4" descr="8-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0" y="3382241"/>
            <a:ext cx="8380412" cy="22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979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Cipher Block Chaining Mode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Cipher block chaining. 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a)</a:t>
            </a:r>
            <a:r>
              <a:rPr lang="en-US" dirty="0"/>
              <a:t> Encryption.  </a:t>
            </a:r>
            <a:r>
              <a:rPr lang="en-US" dirty="0">
                <a:solidFill>
                  <a:schemeClr val="accent2"/>
                </a:solidFill>
              </a:rPr>
              <a:t>(b)</a:t>
            </a:r>
            <a:r>
              <a:rPr lang="en-US" dirty="0"/>
              <a:t> Decryption.</a:t>
            </a:r>
          </a:p>
        </p:txBody>
      </p:sp>
      <p:pic>
        <p:nvPicPr>
          <p:cNvPr id="22532" name="Picture 4" descr="8-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3419475"/>
            <a:ext cx="77898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2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Feedback Mode</a:t>
            </a:r>
          </a:p>
        </p:txBody>
      </p:sp>
      <p:pic>
        <p:nvPicPr>
          <p:cNvPr id="23556" name="Picture 4" descr="8-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902450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95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 Cipher Mode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stream cipher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>
                <a:solidFill>
                  <a:schemeClr val="accent2"/>
                </a:solidFill>
              </a:rPr>
              <a:t>(a)</a:t>
            </a:r>
            <a:r>
              <a:rPr lang="en-US" dirty="0"/>
              <a:t> Encryption.  </a:t>
            </a:r>
            <a:r>
              <a:rPr lang="en-US" dirty="0">
                <a:solidFill>
                  <a:schemeClr val="accent2"/>
                </a:solidFill>
              </a:rPr>
              <a:t>(b)</a:t>
            </a:r>
            <a:r>
              <a:rPr lang="en-US" dirty="0"/>
              <a:t> Decryption.</a:t>
            </a:r>
          </a:p>
        </p:txBody>
      </p:sp>
      <p:pic>
        <p:nvPicPr>
          <p:cNvPr id="24580" name="Picture 4" descr="8-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770" y="3429000"/>
            <a:ext cx="7043737" cy="280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78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Counter Mode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Encryption using counter mode.</a:t>
            </a:r>
          </a:p>
        </p:txBody>
      </p:sp>
      <p:pic>
        <p:nvPicPr>
          <p:cNvPr id="25604" name="Picture 4" descr="8-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103418"/>
            <a:ext cx="8248650" cy="2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17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Introduction to Cryptography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encryption model (for a symmetric-key cipher).</a:t>
            </a:r>
          </a:p>
        </p:txBody>
      </p:sp>
      <p:pic>
        <p:nvPicPr>
          <p:cNvPr id="10244" name="Picture 4" descr="8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2800"/>
            <a:ext cx="7065963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4" t="18182" r="24005" b="76285"/>
          <a:stretch/>
        </p:blipFill>
        <p:spPr bwMode="auto">
          <a:xfrm>
            <a:off x="3810000" y="2133600"/>
            <a:ext cx="1357746" cy="387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129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Public-Key </a:t>
            </a:r>
            <a:r>
              <a:rPr lang="en-US" dirty="0" smtClean="0"/>
              <a:t>Algorithms - RSA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8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example of the RSA algorithm.</a:t>
            </a:r>
          </a:p>
        </p:txBody>
      </p:sp>
      <p:pic>
        <p:nvPicPr>
          <p:cNvPr id="28676" name="Picture 4" descr="8-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5387"/>
            <a:ext cx="7427913" cy="25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9" t="47827" r="20454" b="37351"/>
          <a:stretch/>
        </p:blipFill>
        <p:spPr bwMode="auto">
          <a:xfrm>
            <a:off x="588818" y="2133600"/>
            <a:ext cx="4584191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55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2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</a:t>
            </a:r>
            <a:r>
              <a:rPr lang="en-US" dirty="0" smtClean="0"/>
              <a:t>Signatures – conditions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4" t="48616" r="3693" b="36561"/>
          <a:stretch/>
        </p:blipFill>
        <p:spPr bwMode="auto">
          <a:xfrm>
            <a:off x="609600" y="2514600"/>
            <a:ext cx="6778752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35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Symmetric-Key Signatures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Digital signatures with Big Brother.</a:t>
            </a:r>
          </a:p>
        </p:txBody>
      </p:sp>
      <p:pic>
        <p:nvPicPr>
          <p:cNvPr id="30724" name="Picture 4" descr="8-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9400"/>
            <a:ext cx="7953375" cy="152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Public-Key Signatures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Digital signatures using public-key cryptography.</a:t>
            </a:r>
          </a:p>
        </p:txBody>
      </p:sp>
      <p:pic>
        <p:nvPicPr>
          <p:cNvPr id="31748" name="Picture 4" descr="8-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95600"/>
            <a:ext cx="8648700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615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 Digests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Digital signatures using message digests.</a:t>
            </a:r>
          </a:p>
        </p:txBody>
      </p:sp>
      <p:pic>
        <p:nvPicPr>
          <p:cNvPr id="32772" name="Picture 4" descr="8-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39" y="2819400"/>
            <a:ext cx="7448550" cy="270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362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SHA-1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 of SHA-1 and RSA for signing nonsecret messages.</a:t>
            </a:r>
          </a:p>
        </p:txBody>
      </p:sp>
      <p:pic>
        <p:nvPicPr>
          <p:cNvPr id="33796" name="Picture 4" descr="8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90800"/>
            <a:ext cx="82708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37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SHA-1  (2)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(a)</a:t>
            </a:r>
            <a:r>
              <a:rPr lang="en-US" dirty="0"/>
              <a:t> A message padded out to a multiple of 512 bits.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(b)</a:t>
            </a:r>
            <a:r>
              <a:rPr lang="en-US" dirty="0"/>
              <a:t> The output variables.  </a:t>
            </a:r>
            <a:r>
              <a:rPr lang="en-US" dirty="0">
                <a:solidFill>
                  <a:schemeClr val="accent2"/>
                </a:solidFill>
              </a:rPr>
              <a:t>(c)</a:t>
            </a:r>
            <a:r>
              <a:rPr lang="en-US" dirty="0"/>
              <a:t> The word array.</a:t>
            </a:r>
          </a:p>
        </p:txBody>
      </p:sp>
      <p:pic>
        <p:nvPicPr>
          <p:cNvPr id="34820" name="Picture 4" descr="8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7597775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70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 Security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buFontTx/>
              <a:buChar char="•"/>
            </a:pPr>
            <a:r>
              <a:rPr lang="en-US" sz="3600"/>
              <a:t>IPsec</a:t>
            </a:r>
          </a:p>
          <a:p>
            <a:pPr algn="l">
              <a:buFontTx/>
              <a:buChar char="•"/>
            </a:pPr>
            <a:r>
              <a:rPr lang="en-US" sz="3600"/>
              <a:t>Firewalls</a:t>
            </a:r>
          </a:p>
          <a:p>
            <a:pPr algn="l">
              <a:buFontTx/>
              <a:buChar char="•"/>
            </a:pPr>
            <a:r>
              <a:rPr lang="en-US" sz="3600"/>
              <a:t>Virtual Private Networks</a:t>
            </a:r>
          </a:p>
          <a:p>
            <a:pPr algn="l">
              <a:buFontTx/>
              <a:buChar char="•"/>
            </a:pPr>
            <a:r>
              <a:rPr lang="en-US" sz="3600"/>
              <a:t>Wireless Security</a:t>
            </a:r>
          </a:p>
          <a:p>
            <a:pPr algn="l">
              <a:buFontTx/>
              <a:buChar char="•"/>
            </a:pP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058924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Kerckhoff’s</a:t>
            </a:r>
            <a:r>
              <a:rPr lang="en-US" dirty="0"/>
              <a:t>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All </a:t>
            </a:r>
            <a:r>
              <a:rPr lang="en-US" i="1" dirty="0"/>
              <a:t>algorithms must be public; only the keys are secret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7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IPsec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IPsec authentication header in transport mode for IPv4.</a:t>
            </a:r>
          </a:p>
        </p:txBody>
      </p:sp>
      <p:pic>
        <p:nvPicPr>
          <p:cNvPr id="41988" name="Picture 4" descr="8-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76600"/>
            <a:ext cx="7707312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94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IPsec</a:t>
            </a:r>
            <a:endParaRPr 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ESP in transport mode. 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ESP in tunnel mode.</a:t>
            </a:r>
          </a:p>
        </p:txBody>
      </p:sp>
      <p:pic>
        <p:nvPicPr>
          <p:cNvPr id="43012" name="Picture 4" descr="8-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3" y="2895600"/>
            <a:ext cx="8077200" cy="237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4310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Firewalls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/>
              <a:t>A firewall consisting of two packet filters and an application gateway.</a:t>
            </a:r>
          </a:p>
        </p:txBody>
      </p:sp>
      <p:pic>
        <p:nvPicPr>
          <p:cNvPr id="44036" name="Picture 4" descr="8-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14600"/>
            <a:ext cx="77343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00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Private Networks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(a)</a:t>
            </a:r>
            <a:r>
              <a:rPr lang="en-US"/>
              <a:t> A leased-line private network.  </a:t>
            </a:r>
            <a:r>
              <a:rPr lang="en-US">
                <a:solidFill>
                  <a:schemeClr val="accent2"/>
                </a:solidFill>
              </a:rPr>
              <a:t>(b)</a:t>
            </a:r>
            <a:r>
              <a:rPr lang="en-US"/>
              <a:t> A virtual private network.</a:t>
            </a:r>
          </a:p>
        </p:txBody>
      </p:sp>
      <p:pic>
        <p:nvPicPr>
          <p:cNvPr id="45060" name="Picture 4" descr="8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58" y="3124200"/>
            <a:ext cx="79121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Packet encryption using WEP.</a:t>
            </a:r>
          </a:p>
        </p:txBody>
      </p:sp>
      <p:pic>
        <p:nvPicPr>
          <p:cNvPr id="46084" name="Picture 4" descr="8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37" y="2895600"/>
            <a:ext cx="6962775" cy="340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013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 Protocols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buFontTx/>
              <a:buChar char="•"/>
            </a:pPr>
            <a:r>
              <a:rPr lang="en-US" sz="3200"/>
              <a:t>Authentication Based on a Shared Secret Key</a:t>
            </a:r>
          </a:p>
          <a:p>
            <a:pPr algn="l">
              <a:buFontTx/>
              <a:buChar char="•"/>
            </a:pPr>
            <a:r>
              <a:rPr lang="en-US" sz="3200"/>
              <a:t>Establishing a Shared Key: Diffie-Hellman</a:t>
            </a:r>
          </a:p>
          <a:p>
            <a:pPr algn="l">
              <a:buFontTx/>
              <a:buChar char="•"/>
            </a:pPr>
            <a:r>
              <a:rPr lang="en-US" sz="3200"/>
              <a:t>Authentication Using a Key Distribution Center</a:t>
            </a:r>
          </a:p>
          <a:p>
            <a:pPr algn="l">
              <a:buFontTx/>
              <a:buChar char="•"/>
            </a:pPr>
            <a:r>
              <a:rPr lang="en-US" sz="3200"/>
              <a:t>Authentication Using Kerberos</a:t>
            </a:r>
          </a:p>
          <a:p>
            <a:pPr algn="l">
              <a:buFontTx/>
              <a:buChar char="•"/>
            </a:pPr>
            <a:r>
              <a:rPr lang="en-US" sz="3200"/>
              <a:t>Authentication Using Public-Key Cryptography</a:t>
            </a:r>
          </a:p>
        </p:txBody>
      </p:sp>
    </p:spTree>
    <p:extLst>
      <p:ext uri="{BB962C8B-B14F-4D97-AF65-F5344CB8AC3E}">
        <p14:creationId xmlns:p14="http://schemas.microsoft.com/office/powerpoint/2010/main" val="3225137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Authentication Based on a Shared Secret </a:t>
            </a:r>
            <a:r>
              <a:rPr lang="en-US" sz="3600" dirty="0" smtClean="0"/>
              <a:t>Key (1)</a:t>
            </a:r>
            <a:endParaRPr lang="en-US" sz="3600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562600"/>
            <a:ext cx="8820150" cy="838200"/>
          </a:xfrm>
        </p:spPr>
        <p:txBody>
          <a:bodyPr>
            <a:normAutofit/>
          </a:bodyPr>
          <a:lstStyle/>
          <a:p>
            <a:pPr algn="l"/>
            <a:r>
              <a:rPr lang="en-US"/>
              <a:t>Two-way authentication using a challenge-response protocol.</a:t>
            </a:r>
          </a:p>
        </p:txBody>
      </p:sp>
      <p:pic>
        <p:nvPicPr>
          <p:cNvPr id="48132" name="Picture 4" descr="8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985963"/>
            <a:ext cx="5064125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25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Authentication Based on a Shared Secret Key (2)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ClrTx/>
            </a:pPr>
            <a:r>
              <a:rPr lang="en-US"/>
              <a:t>A shortened two-way authentication protocol.</a:t>
            </a:r>
          </a:p>
          <a:p>
            <a:endParaRPr lang="en-US"/>
          </a:p>
        </p:txBody>
      </p:sp>
      <p:pic>
        <p:nvPicPr>
          <p:cNvPr id="51204" name="Picture 4" descr="8-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02" y="2743200"/>
            <a:ext cx="4846637" cy="264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1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Authentication Based on a Shared Secret Key (3)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reflection attack.</a:t>
            </a:r>
          </a:p>
        </p:txBody>
      </p:sp>
      <p:pic>
        <p:nvPicPr>
          <p:cNvPr id="49156" name="Picture 4" descr="8-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5600"/>
            <a:ext cx="5618163" cy="25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15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Authentication Based on a Shared Secret Key (4)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5862638"/>
            <a:ext cx="8642350" cy="542925"/>
          </a:xfrm>
        </p:spPr>
        <p:txBody>
          <a:bodyPr>
            <a:normAutofit/>
          </a:bodyPr>
          <a:lstStyle/>
          <a:p>
            <a:r>
              <a:rPr lang="en-US" dirty="0"/>
              <a:t>A reflection attack on the protocol of Fig. </a:t>
            </a:r>
            <a:r>
              <a:rPr lang="en-US" dirty="0" smtClean="0"/>
              <a:t>8-32</a:t>
            </a:r>
            <a:endParaRPr lang="en-US" dirty="0"/>
          </a:p>
        </p:txBody>
      </p:sp>
      <p:pic>
        <p:nvPicPr>
          <p:cNvPr id="50180" name="Picture 4" descr="8-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1549400"/>
            <a:ext cx="4503738" cy="37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41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Substitution &amp; Transposition </a:t>
            </a:r>
            <a:r>
              <a:rPr lang="en-US" dirty="0"/>
              <a:t>Ciphers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– Caesar Cipher, </a:t>
            </a:r>
            <a:r>
              <a:rPr lang="en-US" dirty="0" err="1" smtClean="0"/>
              <a:t>Monoalphabetic</a:t>
            </a:r>
            <a:r>
              <a:rPr lang="en-US" dirty="0" smtClean="0"/>
              <a:t> Substitution Cipher </a:t>
            </a:r>
          </a:p>
          <a:p>
            <a:r>
              <a:rPr lang="en-US" dirty="0" smtClean="0"/>
              <a:t>Example - Columnar transposition </a:t>
            </a:r>
            <a:r>
              <a:rPr lang="en-US" dirty="0"/>
              <a:t>cipher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11268" name="Picture 4" descr="8-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64" y="2667000"/>
            <a:ext cx="7297738" cy="314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252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Authentication Based on a Shared Secret Key (5)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Authentication using HMACs.</a:t>
            </a:r>
          </a:p>
        </p:txBody>
      </p:sp>
      <p:pic>
        <p:nvPicPr>
          <p:cNvPr id="52228" name="Picture 4" descr="8-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864" y="2514600"/>
            <a:ext cx="6715125" cy="300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299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Establishing a Shared Key:</a:t>
            </a:r>
            <a:br>
              <a:rPr lang="en-US" sz="4000"/>
            </a:br>
            <a:r>
              <a:rPr lang="en-US" sz="4000"/>
              <a:t>The Diffie-Hellman Key Exchange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Diffie-Hellman key exchange.</a:t>
            </a:r>
          </a:p>
        </p:txBody>
      </p:sp>
      <p:pic>
        <p:nvPicPr>
          <p:cNvPr id="53252" name="Picture 4" descr="8-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708025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703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765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/>
              <a:t>Establishing a Shared Key:</a:t>
            </a:r>
            <a:br>
              <a:rPr lang="en-US" sz="4000"/>
            </a:br>
            <a:r>
              <a:rPr lang="en-US" sz="4000"/>
              <a:t>The Diffie-Hellman Key Exchange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bucket brigade or man-in-the-middle attack.</a:t>
            </a:r>
          </a:p>
        </p:txBody>
      </p:sp>
      <p:pic>
        <p:nvPicPr>
          <p:cNvPr id="54276" name="Picture 4" descr="8-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62400"/>
            <a:ext cx="7327900" cy="215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87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Authentication Using a Key Distribution Center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first attempt at an authentication protocol using a KDC.</a:t>
            </a:r>
          </a:p>
        </p:txBody>
      </p:sp>
      <p:pic>
        <p:nvPicPr>
          <p:cNvPr id="55300" name="Picture 4" descr="8-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3" y="3352800"/>
            <a:ext cx="8367712" cy="188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574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Authentication Using a Key Distribution Center (2)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Needham-Schroeder authentication protocol.</a:t>
            </a:r>
          </a:p>
        </p:txBody>
      </p:sp>
      <p:pic>
        <p:nvPicPr>
          <p:cNvPr id="56324" name="Picture 4" descr="8-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18" y="3200400"/>
            <a:ext cx="72326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641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Authentication Using a Key Distribution Center (3)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Otway-Rees authentication protocol (slightly simplified).</a:t>
            </a:r>
          </a:p>
        </p:txBody>
      </p:sp>
      <p:pic>
        <p:nvPicPr>
          <p:cNvPr id="57348" name="Picture 4" descr="8-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08362"/>
            <a:ext cx="7518400" cy="20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391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Authentication Using Kerberos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operation of Kerberos V4.</a:t>
            </a:r>
          </a:p>
        </p:txBody>
      </p:sp>
      <p:pic>
        <p:nvPicPr>
          <p:cNvPr id="58372" name="Picture 4" descr="8-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7473950" cy="266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734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Authentication Using Public-Key Cryptography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Mutual authentication using public-key cryptography.</a:t>
            </a:r>
          </a:p>
        </p:txBody>
      </p:sp>
      <p:pic>
        <p:nvPicPr>
          <p:cNvPr id="59396" name="Picture 4" descr="8-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38"/>
          <a:stretch>
            <a:fillRect/>
          </a:stretch>
        </p:blipFill>
        <p:spPr bwMode="auto">
          <a:xfrm>
            <a:off x="990600" y="2667000"/>
            <a:ext cx="5878513" cy="366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94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Ciphers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elements of product ciphers.  </a:t>
            </a:r>
            <a:endParaRPr lang="en-US" dirty="0" smtClean="0"/>
          </a:p>
          <a:p>
            <a:r>
              <a:rPr lang="en-US" dirty="0" smtClean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a)</a:t>
            </a:r>
            <a:r>
              <a:rPr lang="en-US" dirty="0"/>
              <a:t> P-box.  </a:t>
            </a:r>
            <a:r>
              <a:rPr lang="en-US" dirty="0">
                <a:solidFill>
                  <a:schemeClr val="accent2"/>
                </a:solidFill>
              </a:rPr>
              <a:t>(b)</a:t>
            </a:r>
            <a:r>
              <a:rPr lang="en-US" dirty="0"/>
              <a:t> S-box.  </a:t>
            </a:r>
            <a:r>
              <a:rPr lang="en-US" dirty="0">
                <a:solidFill>
                  <a:schemeClr val="accent2"/>
                </a:solidFill>
              </a:rPr>
              <a:t>(c)</a:t>
            </a:r>
            <a:r>
              <a:rPr lang="en-US" dirty="0"/>
              <a:t> Product.</a:t>
            </a:r>
          </a:p>
        </p:txBody>
      </p:sp>
      <p:pic>
        <p:nvPicPr>
          <p:cNvPr id="15364" name="Picture 4" descr="8-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375314"/>
            <a:ext cx="8291513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396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One-Time Pads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390650" y="4913313"/>
            <a:ext cx="6324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sz="2400">
                <a:latin typeface="Times New Roman" pitchFamily="18" charset="0"/>
              </a:rPr>
              <a:t>The use of a one-time pad for encryption and the possibility of getting any possible plaintext from the ciphertext by the use of some other pad.</a:t>
            </a:r>
          </a:p>
        </p:txBody>
      </p:sp>
      <p:pic>
        <p:nvPicPr>
          <p:cNvPr id="12293" name="Picture 5" descr="8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400300"/>
            <a:ext cx="8412163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370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Cryptography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6019800"/>
            <a:ext cx="7848600" cy="838200"/>
          </a:xfrm>
        </p:spPr>
        <p:txBody>
          <a:bodyPr/>
          <a:lstStyle/>
          <a:p>
            <a:r>
              <a:rPr lang="en-US" dirty="0"/>
              <a:t>An example of quantum cryptography.</a:t>
            </a:r>
          </a:p>
        </p:txBody>
      </p:sp>
      <p:pic>
        <p:nvPicPr>
          <p:cNvPr id="13316" name="Picture 4" descr="8-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309688"/>
            <a:ext cx="6353175" cy="446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4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fundamental principles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3200" dirty="0" smtClean="0"/>
              <a:t>Redundancy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3200" dirty="0" smtClean="0"/>
              <a:t>Freshness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357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Symmetric-Key Algorithms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723900" y="1771650"/>
            <a:ext cx="8420100" cy="4781550"/>
          </a:xfrm>
        </p:spPr>
        <p:txBody>
          <a:bodyPr/>
          <a:lstStyle/>
          <a:p>
            <a:pPr algn="l">
              <a:buFontTx/>
              <a:buChar char="•"/>
            </a:pPr>
            <a:r>
              <a:rPr lang="en-US" sz="3200" dirty="0"/>
              <a:t>DES – The Data Encryption Standard</a:t>
            </a:r>
          </a:p>
          <a:p>
            <a:pPr algn="l">
              <a:buFontTx/>
              <a:buChar char="•"/>
            </a:pPr>
            <a:r>
              <a:rPr lang="en-US" sz="3200" dirty="0"/>
              <a:t>AES – The Advanced Encryption Standard</a:t>
            </a:r>
          </a:p>
          <a:p>
            <a:pPr algn="l">
              <a:buFontTx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71836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11</TotalTime>
  <Words>644</Words>
  <Application>Microsoft Office PowerPoint</Application>
  <PresentationFormat>On-screen Show (4:3)</PresentationFormat>
  <Paragraphs>109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Adjacency</vt:lpstr>
      <vt:lpstr>Network Security</vt:lpstr>
      <vt:lpstr>An Introduction to Cryptography</vt:lpstr>
      <vt:lpstr>Kerckhoff’s principle</vt:lpstr>
      <vt:lpstr>Substitution &amp; Transposition Ciphers</vt:lpstr>
      <vt:lpstr>Product Ciphers</vt:lpstr>
      <vt:lpstr>One-Time Pads</vt:lpstr>
      <vt:lpstr>Quantum Cryptography</vt:lpstr>
      <vt:lpstr>Two fundamental principles </vt:lpstr>
      <vt:lpstr>Symmetric-Key Algorithms</vt:lpstr>
      <vt:lpstr>Data Encryption Standard</vt:lpstr>
      <vt:lpstr>Triple DES</vt:lpstr>
      <vt:lpstr>AES – The Advanced Encryption Standard</vt:lpstr>
      <vt:lpstr>AES</vt:lpstr>
      <vt:lpstr>CIPHER Modes</vt:lpstr>
      <vt:lpstr>Electronic Code Book Mode</vt:lpstr>
      <vt:lpstr>Cipher Block Chaining Mode</vt:lpstr>
      <vt:lpstr>Cipher Feedback Mode</vt:lpstr>
      <vt:lpstr>Stream Cipher Mode</vt:lpstr>
      <vt:lpstr>Counter Mode</vt:lpstr>
      <vt:lpstr>Public-Key Algorithms - RSA</vt:lpstr>
      <vt:lpstr>RSA</vt:lpstr>
      <vt:lpstr>Digital signature</vt:lpstr>
      <vt:lpstr>Digital Signatures – conditions </vt:lpstr>
      <vt:lpstr>Symmetric-Key Signatures</vt:lpstr>
      <vt:lpstr>Public-Key Signatures</vt:lpstr>
      <vt:lpstr>Message Digests</vt:lpstr>
      <vt:lpstr>SHA-1</vt:lpstr>
      <vt:lpstr>SHA-1  (2)</vt:lpstr>
      <vt:lpstr>Communication Security</vt:lpstr>
      <vt:lpstr>IPsec</vt:lpstr>
      <vt:lpstr>IPsec</vt:lpstr>
      <vt:lpstr>Firewalls</vt:lpstr>
      <vt:lpstr>Virtual Private Networks</vt:lpstr>
      <vt:lpstr>802.11 Security</vt:lpstr>
      <vt:lpstr>Authentication Protocols</vt:lpstr>
      <vt:lpstr>Authentication Based on a Shared Secret Key (1)</vt:lpstr>
      <vt:lpstr>Authentication Based on a Shared Secret Key (2)</vt:lpstr>
      <vt:lpstr>Authentication Based on a Shared Secret Key (3)</vt:lpstr>
      <vt:lpstr>Authentication Based on a Shared Secret Key (4)</vt:lpstr>
      <vt:lpstr>Authentication Based on a Shared Secret Key (5)</vt:lpstr>
      <vt:lpstr>Establishing a Shared Key: The Diffie-Hellman Key Exchange</vt:lpstr>
      <vt:lpstr>Establishing a Shared Key: The Diffie-Hellman Key Exchange</vt:lpstr>
      <vt:lpstr>Authentication Using a Key Distribution Center</vt:lpstr>
      <vt:lpstr>Authentication Using a Key Distribution Center (2)</vt:lpstr>
      <vt:lpstr>Authentication Using a Key Distribution Center (3)</vt:lpstr>
      <vt:lpstr>Authentication Using Kerberos</vt:lpstr>
      <vt:lpstr>Authentication Using Public-Key Cryptography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</dc:title>
  <dc:creator>amina</dc:creator>
  <cp:lastModifiedBy>amina</cp:lastModifiedBy>
  <cp:revision>5</cp:revision>
  <dcterms:created xsi:type="dcterms:W3CDTF">2006-08-16T00:00:00Z</dcterms:created>
  <dcterms:modified xsi:type="dcterms:W3CDTF">2017-06-30T10:53:16Z</dcterms:modified>
</cp:coreProperties>
</file>